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1" r:id="rId1"/>
  </p:sldMasterIdLst>
  <p:sldIdLst>
    <p:sldId id="257" r:id="rId2"/>
    <p:sldId id="258" r:id="rId3"/>
    <p:sldId id="259" r:id="rId4"/>
    <p:sldId id="268" r:id="rId5"/>
    <p:sldId id="269" r:id="rId6"/>
    <p:sldId id="260" r:id="rId7"/>
    <p:sldId id="264" r:id="rId8"/>
    <p:sldId id="271" r:id="rId9"/>
    <p:sldId id="270" r:id="rId10"/>
    <p:sldId id="273" r:id="rId11"/>
    <p:sldId id="265" r:id="rId12"/>
    <p:sldId id="272" r:id="rId13"/>
    <p:sldId id="267" r:id="rId14"/>
    <p:sldId id="262" r:id="rId15"/>
    <p:sldId id="274" r:id="rId16"/>
    <p:sldId id="263" r:id="rId17"/>
    <p:sldId id="275" r:id="rId18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204" autoAdjust="0"/>
    <p:restoredTop sz="94660"/>
  </p:normalViewPr>
  <p:slideViewPr>
    <p:cSldViewPr snapToGrid="0">
      <p:cViewPr varScale="1">
        <p:scale>
          <a:sx n="82" d="100"/>
          <a:sy n="82" d="100"/>
        </p:scale>
        <p:origin x="710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CCF541B-7395-3699-BBF5-7AB6DE61CE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6F705845-6357-4701-09A3-B9B2D3A737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63ED115-1639-44F6-67B9-F27060F58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ECEDF-D130-4F07-A9B7-05EF62C24076}" type="datetimeFigureOut">
              <a:rPr lang="de-DE" smtClean="0"/>
              <a:t>15.06.2025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307492C-8007-DC7C-31F5-9F0C5D7BB8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D1C54D3-E3F4-F9C8-3526-6E3F8B377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8BF0E-274B-4131-94D1-3CC7B9674E3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934437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B352B8-49EC-8DE9-FFD1-63181B823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4105875E-21F1-B901-152F-2FD8D60E11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FF736A4-0A94-F89F-C9DB-4C9F6B96BA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ECEDF-D130-4F07-A9B7-05EF62C24076}" type="datetimeFigureOut">
              <a:rPr lang="de-DE" smtClean="0"/>
              <a:t>15.06.2025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4C0789A-8F2D-70AF-8900-396AB408BB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F9A46D5-C4E8-D26E-B03C-1BACB02F19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8BF0E-274B-4131-94D1-3CC7B9674E3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134410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BEE4EC97-B62E-E2A0-7B95-01B525EFFD0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363251E7-B794-549D-94A2-A2AC229276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96291CD-ECB3-9532-1F04-B450C07457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ECEDF-D130-4F07-A9B7-05EF62C24076}" type="datetimeFigureOut">
              <a:rPr lang="de-DE" smtClean="0"/>
              <a:t>15.06.2025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32A079F-2709-2240-B081-24D5942C86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C115F6B-D828-D60D-E2CA-77472CBB3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8BF0E-274B-4131-94D1-3CC7B9674E3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662517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30514E-C708-7FAE-AFFD-5F3DD903E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C701161-435F-816D-69C2-A0090E4ACD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B792F1D-D666-631A-3731-934691711D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ECEDF-D130-4F07-A9B7-05EF62C24076}" type="datetimeFigureOut">
              <a:rPr lang="de-DE" smtClean="0"/>
              <a:t>15.06.2025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33428AD-9E41-F42B-E20B-D74B36A2A9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7FECF5B-FE89-B346-6780-032AC9C2A3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8BF0E-274B-4131-94D1-3CC7B9674E3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185235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E96D120-A732-3833-7410-F36A20E7D3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72EA41A-C954-2082-E5CE-0942ABF554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66833FA-FFFA-F247-4B09-080067B583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ECEDF-D130-4F07-A9B7-05EF62C24076}" type="datetimeFigureOut">
              <a:rPr lang="de-DE" smtClean="0"/>
              <a:t>15.06.2025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45D5E2B-C7DF-D922-55C5-941D5238EC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1ABB09C-C5F2-7144-295B-8A917B6A49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8BF0E-274B-4131-94D1-3CC7B9674E3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576463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69FBD7-C6B7-DE91-2328-5F06B28E72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6B815C3-4C43-7C38-0DE8-F71E63F6D1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FCCDE90-FE9C-D191-DA67-C791F1F9D8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8083A82-964A-C92F-24C3-2929CE1BDF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ECEDF-D130-4F07-A9B7-05EF62C24076}" type="datetimeFigureOut">
              <a:rPr lang="de-DE" smtClean="0"/>
              <a:t>15.06.2025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E6DAED0-A610-5A36-E07E-94F4504CD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22D1B3F-703E-F62C-D839-46274597E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8BF0E-274B-4131-94D1-3CC7B9674E3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686887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E86D39-EB91-6DD2-29E6-89FF013E65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DDEB50E-CDCD-E3F3-0F68-92C46CA37F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50A827B-D600-5A94-A5E9-5C9C927CB0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1A745E3E-AD84-0C80-E4C6-FA57AA251ED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B372C744-DB3E-D2F9-4725-437FF7DB041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B3D24589-BE47-7F94-5CA9-F770B9FCE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ECEDF-D130-4F07-A9B7-05EF62C24076}" type="datetimeFigureOut">
              <a:rPr lang="de-DE" smtClean="0"/>
              <a:t>15.06.2025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A328EAFB-AA40-A27C-B66A-566DC76D3A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DC5A0887-725D-1C5E-841E-9912B0907A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8BF0E-274B-4131-94D1-3CC7B9674E3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02182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1C82B1B-EC4C-D1BD-DFA6-8C8839C798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F1D9083-3261-AFF6-719A-874870A39A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ECEDF-D130-4F07-A9B7-05EF62C24076}" type="datetimeFigureOut">
              <a:rPr lang="de-DE" smtClean="0"/>
              <a:t>15.06.2025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F076551-F166-64A5-F3B0-AE92CAA9C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C59AA93-0B2B-C072-E9DC-45B42BFD4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8BF0E-274B-4131-94D1-3CC7B9674E3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878829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FDEB538F-0DB1-9144-83BA-2DB33F51CA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ECEDF-D130-4F07-A9B7-05EF62C24076}" type="datetimeFigureOut">
              <a:rPr lang="de-DE" smtClean="0"/>
              <a:t>15.06.2025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0E7790D-8CDE-A916-30AA-FF288030B1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1F709FD-3081-174D-6141-5D58180C6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8BF0E-274B-4131-94D1-3CC7B9674E3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841988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326DBA4-44B1-89DE-5F98-01301AFF16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AE8426F-A3C0-3F36-4FA4-2891FB6530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306E9FD-875A-1649-FC00-4A10283766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58D7F1E0-C2EF-4E95-DD98-3D6F137FA9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ECEDF-D130-4F07-A9B7-05EF62C24076}" type="datetimeFigureOut">
              <a:rPr lang="de-DE" smtClean="0"/>
              <a:t>15.06.2025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85E939A-B54D-2CC5-1C60-6A7D4544B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9DCBB1F-3F17-00CF-4B3F-D67F2E98E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8BF0E-274B-4131-94D1-3CC7B9674E3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743364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5E4304F-7E8B-5EB9-671D-F0607AED11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28A933A6-8F4F-DC1F-054A-7367AEA27F5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D813C51-3A7B-9223-283E-32B4FC7552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B57475F-9EF5-6903-D438-D55FCB1DFF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ECEDF-D130-4F07-A9B7-05EF62C24076}" type="datetimeFigureOut">
              <a:rPr lang="de-DE" smtClean="0"/>
              <a:t>15.06.2025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CA950E2-A87B-4A75-982A-E31BC5E904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BBD13E6-1FC7-CFC6-28A0-0C8B7C0F5E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8BF0E-274B-4131-94D1-3CC7B9674E3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460500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37043187-F375-61BA-69C3-611C91E19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5537A48-B0BB-0A7E-29A0-E0BFBF3BFE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FC60513-CEEA-4DD4-43F7-903BF65635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5ECEDF-D130-4F07-A9B7-05EF62C24076}" type="datetimeFigureOut">
              <a:rPr lang="de-DE" smtClean="0"/>
              <a:t>15.06.2025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A2054CB-8D6E-2EB8-360F-432FD5BD91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1F77085-DECB-22F7-4263-8F9CD0F762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F8BF0E-274B-4131-94D1-3CC7B9674E3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057538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2" r:id="rId1"/>
    <p:sldLayoutId id="2147483773" r:id="rId2"/>
    <p:sldLayoutId id="2147483774" r:id="rId3"/>
    <p:sldLayoutId id="2147483775" r:id="rId4"/>
    <p:sldLayoutId id="2147483776" r:id="rId5"/>
    <p:sldLayoutId id="2147483777" r:id="rId6"/>
    <p:sldLayoutId id="2147483778" r:id="rId7"/>
    <p:sldLayoutId id="2147483779" r:id="rId8"/>
    <p:sldLayoutId id="2147483780" r:id="rId9"/>
    <p:sldLayoutId id="2147483781" r:id="rId10"/>
    <p:sldLayoutId id="214748378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C07ED3-ACBC-E880-D305-918C7EE89EC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b="1" dirty="0"/>
              <a:t>Implementierung eines NFC-Tracking-Systems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50CA4A9-5146-F028-14AD-C76B400B7D9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77C21C9-C75A-E211-AC51-3E13BA68FA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6497" y="3602038"/>
            <a:ext cx="3439005" cy="2857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8426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BE61C66-140D-F97C-4B5A-D059A24785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/>
              <a:t>Speicheraufteilung und Zustandsdefinition</a:t>
            </a:r>
          </a:p>
        </p:txBody>
      </p:sp>
      <p:graphicFrame>
        <p:nvGraphicFramePr>
          <p:cNvPr id="4" name="Inhaltsplatzhalter 3">
            <a:extLst>
              <a:ext uri="{FF2B5EF4-FFF2-40B4-BE49-F238E27FC236}">
                <a16:creationId xmlns:a16="http://schemas.microsoft.com/office/drawing/2014/main" id="{BB0AAF08-2072-B305-4E9F-AC814507E1F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28362872"/>
              </p:ext>
            </p:extLst>
          </p:nvPr>
        </p:nvGraphicFramePr>
        <p:xfrm>
          <a:off x="1180712" y="2364326"/>
          <a:ext cx="2943419" cy="2865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22724">
                  <a:extLst>
                    <a:ext uri="{9D8B030D-6E8A-4147-A177-3AD203B41FA5}">
                      <a16:colId xmlns:a16="http://schemas.microsoft.com/office/drawing/2014/main" val="1278227097"/>
                    </a:ext>
                  </a:extLst>
                </a:gridCol>
                <a:gridCol w="1520695">
                  <a:extLst>
                    <a:ext uri="{9D8B030D-6E8A-4147-A177-3AD203B41FA5}">
                      <a16:colId xmlns:a16="http://schemas.microsoft.com/office/drawing/2014/main" val="33135552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Datenfeld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Speicherblock (Hex-Adresse)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11808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UID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0x0A 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67162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assembling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0x0B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55770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shelf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0x0C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00679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screwing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0x0D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48824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end_of_line</a:t>
                      </a:r>
                      <a:r>
                        <a:rPr lang="en-US" dirty="0"/>
                        <a:t> 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0x0E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59125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tracking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0x0F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9051249"/>
                  </a:ext>
                </a:extLst>
              </a:tr>
            </a:tbl>
          </a:graphicData>
        </a:graphic>
      </p:graphicFrame>
      <p:graphicFrame>
        <p:nvGraphicFramePr>
          <p:cNvPr id="5" name="Inhaltsplatzhalter 3">
            <a:extLst>
              <a:ext uri="{FF2B5EF4-FFF2-40B4-BE49-F238E27FC236}">
                <a16:creationId xmlns:a16="http://schemas.microsoft.com/office/drawing/2014/main" id="{5EFA404D-14D5-3ECE-7CF7-37544CED6A8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090945"/>
              </p:ext>
            </p:extLst>
          </p:nvPr>
        </p:nvGraphicFramePr>
        <p:xfrm>
          <a:off x="6782966" y="1942686"/>
          <a:ext cx="3704642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6715">
                  <a:extLst>
                    <a:ext uri="{9D8B030D-6E8A-4147-A177-3AD203B41FA5}">
                      <a16:colId xmlns:a16="http://schemas.microsoft.com/office/drawing/2014/main" val="1278227097"/>
                    </a:ext>
                  </a:extLst>
                </a:gridCol>
                <a:gridCol w="2537927">
                  <a:extLst>
                    <a:ext uri="{9D8B030D-6E8A-4147-A177-3AD203B41FA5}">
                      <a16:colId xmlns:a16="http://schemas.microsoft.com/office/drawing/2014/main" val="33135552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Hex-Wert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Zustand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11808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0x01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Zum</a:t>
                      </a:r>
                      <a:r>
                        <a:rPr lang="en-US" dirty="0"/>
                        <a:t> Regal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67162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0x02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Am Regal 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55770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0x03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Im</a:t>
                      </a:r>
                      <a:r>
                        <a:rPr lang="en-US" dirty="0"/>
                        <a:t> Regal 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00679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0x04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Zum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Schraubroboter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48824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0x05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Beim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Schraubroboter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59125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0x06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Bei End-of-line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90512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0x07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Zu End-</a:t>
                      </a:r>
                      <a:r>
                        <a:rPr lang="de-DE" dirty="0" err="1"/>
                        <a:t>of</a:t>
                      </a:r>
                      <a:r>
                        <a:rPr lang="de-DE" dirty="0"/>
                        <a:t>-line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74706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0x08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Beim </a:t>
                      </a:r>
                      <a:r>
                        <a:rPr lang="de-DE" dirty="0" err="1"/>
                        <a:t>Werkerassistenten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17535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0x09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Zum </a:t>
                      </a:r>
                      <a:r>
                        <a:rPr lang="de-DE" dirty="0" err="1"/>
                        <a:t>Werkerassistenten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2367464"/>
                  </a:ext>
                </a:extLst>
              </a:tr>
            </a:tbl>
          </a:graphicData>
        </a:graphic>
      </p:graphicFrame>
      <p:sp>
        <p:nvSpPr>
          <p:cNvPr id="7" name="Textfeld 6">
            <a:extLst>
              <a:ext uri="{FF2B5EF4-FFF2-40B4-BE49-F238E27FC236}">
                <a16:creationId xmlns:a16="http://schemas.microsoft.com/office/drawing/2014/main" id="{519CE3F0-DBE0-47DF-1BAF-386D9FF0BBE2}"/>
              </a:ext>
            </a:extLst>
          </p:cNvPr>
          <p:cNvSpPr txBox="1"/>
          <p:nvPr/>
        </p:nvSpPr>
        <p:spPr>
          <a:xfrm>
            <a:off x="770165" y="5466420"/>
            <a:ext cx="39417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Tab.3: Blockbasierte Aufteilung der Speicherbereiche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DCC7AF4E-E717-31F7-1EE0-6B560E4D8EE1}"/>
              </a:ext>
            </a:extLst>
          </p:cNvPr>
          <p:cNvSpPr txBox="1"/>
          <p:nvPr/>
        </p:nvSpPr>
        <p:spPr>
          <a:xfrm>
            <a:off x="6664390" y="5785905"/>
            <a:ext cx="39417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Tab.3: Hex-Werte der Tracking-Zustände in Block 0x0F</a:t>
            </a:r>
          </a:p>
        </p:txBody>
      </p:sp>
    </p:spTree>
    <p:extLst>
      <p:ext uri="{BB962C8B-B14F-4D97-AF65-F5344CB8AC3E}">
        <p14:creationId xmlns:p14="http://schemas.microsoft.com/office/powerpoint/2010/main" val="31190724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3CFE08B-9BC7-2595-1F95-6E6391DA4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/>
              <a:t>5. Softwaredesign in Node-</a:t>
            </a:r>
            <a:r>
              <a:rPr lang="de-DE" b="1" dirty="0" err="1"/>
              <a:t>Red</a:t>
            </a:r>
            <a:endParaRPr lang="de-DE" b="1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95E930FB-6D55-133D-1262-B1A4347F89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4573" y="2638642"/>
            <a:ext cx="7230484" cy="2457793"/>
          </a:xfr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DF8C2AE0-01E6-16C9-BA78-6060ADAE56F8}"/>
              </a:ext>
            </a:extLst>
          </p:cNvPr>
          <p:cNvSpPr txBox="1"/>
          <p:nvPr/>
        </p:nvSpPr>
        <p:spPr>
          <a:xfrm>
            <a:off x="559836" y="2638642"/>
            <a:ext cx="333102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4 MQTT-Nodes die zu den Topics der 4 MQTT-Clients an den Station verbunden sind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Aufbereitung der erhalten JSON-Daten im Funktions-Block (z.B. Lookup-Tabelle für Position im Dashboard)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Template-Node: Rendern des Dashboards mit JavaScript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ECA019D9-E64B-7239-C33D-C205F9331FF2}"/>
              </a:ext>
            </a:extLst>
          </p:cNvPr>
          <p:cNvSpPr txBox="1"/>
          <p:nvPr/>
        </p:nvSpPr>
        <p:spPr>
          <a:xfrm>
            <a:off x="4168400" y="5096435"/>
            <a:ext cx="76628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Abb.2: Aufbau des Flows in Node-</a:t>
            </a:r>
            <a:r>
              <a:rPr lang="de-DE" dirty="0" err="1"/>
              <a:t>Red</a:t>
            </a:r>
            <a:r>
              <a:rPr lang="de-DE" dirty="0"/>
              <a:t> zum Empfangen von MQTT-Nachrichten</a:t>
            </a:r>
          </a:p>
        </p:txBody>
      </p:sp>
    </p:spTree>
    <p:extLst>
      <p:ext uri="{BB962C8B-B14F-4D97-AF65-F5344CB8AC3E}">
        <p14:creationId xmlns:p14="http://schemas.microsoft.com/office/powerpoint/2010/main" val="15935089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CCD87E-EA71-9399-A924-2E8F6DCB3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/>
              <a:t>Design des Dashboards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3707AA6D-FDC9-2778-BB99-68F1E14FAD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857" y="1853617"/>
            <a:ext cx="9664285" cy="4192620"/>
          </a:xfr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D83FD3E4-09BC-3183-9551-1650D7F782D5}"/>
              </a:ext>
            </a:extLst>
          </p:cNvPr>
          <p:cNvSpPr txBox="1"/>
          <p:nvPr/>
        </p:nvSpPr>
        <p:spPr>
          <a:xfrm>
            <a:off x="2264584" y="6024500"/>
            <a:ext cx="76628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Abb.3 Erstelltes Dashboard unter der URL: „localhost:1880/ui“</a:t>
            </a:r>
          </a:p>
        </p:txBody>
      </p:sp>
    </p:spTree>
    <p:extLst>
      <p:ext uri="{BB962C8B-B14F-4D97-AF65-F5344CB8AC3E}">
        <p14:creationId xmlns:p14="http://schemas.microsoft.com/office/powerpoint/2010/main" val="41405621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6D7FDB7-ED00-1F97-61F7-56F41F7BC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/>
              <a:t>6. Ergebnisse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E74885F-5C81-AB1D-2632-0DB22A143B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Dokumentation des Zwischenstandes der Software für die Controller und Node-</a:t>
            </a:r>
            <a:r>
              <a:rPr lang="de-DE" dirty="0" err="1"/>
              <a:t>Red</a:t>
            </a:r>
            <a:endParaRPr lang="de-DE" dirty="0"/>
          </a:p>
          <a:p>
            <a:r>
              <a:rPr lang="de-DE" dirty="0"/>
              <a:t>Fertige Montage der Controller und Sensoren an den Stationen und des Raspberry Pi im PC-Fach</a:t>
            </a:r>
          </a:p>
          <a:p>
            <a:r>
              <a:rPr lang="de-DE" dirty="0"/>
              <a:t>Testen des Systems hat gezeigt, dass das Bandumlaufsystem zu schnell ist, um Zustände zuverlässig zu schreiben und zu lesen</a:t>
            </a:r>
          </a:p>
          <a:p>
            <a:r>
              <a:rPr lang="de-DE" dirty="0"/>
              <a:t>Gesamtkosten (alle Stationen): 145€ bei 67€ für den Raspberry Pi </a:t>
            </a:r>
            <a:r>
              <a:rPr lang="de-DE" dirty="0">
                <a:sym typeface="Wingdings" panose="05000000000000000000" pitchFamily="2" charset="2"/>
              </a:rPr>
              <a:t> 14€ für eine weitere NFC-Station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500727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A1FF689-7BEC-B2E4-5F54-803F15506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/>
              <a:t>7. Ausblick</a:t>
            </a:r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3BBF93A6-EF4B-7A06-451E-C713CDE3DE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681377" cy="4351338"/>
          </a:xfrm>
        </p:spPr>
        <p:txBody>
          <a:bodyPr/>
          <a:lstStyle/>
          <a:p>
            <a:r>
              <a:rPr lang="de-DE" dirty="0"/>
              <a:t>Testen ab welcher Geschwindigkeit des Bandumlaufsystems eine 100%-</a:t>
            </a:r>
            <a:r>
              <a:rPr lang="de-DE" dirty="0" err="1"/>
              <a:t>ige</a:t>
            </a:r>
            <a:r>
              <a:rPr lang="de-DE" dirty="0"/>
              <a:t> </a:t>
            </a:r>
            <a:r>
              <a:rPr lang="de-DE" dirty="0" err="1"/>
              <a:t>Schreib-und</a:t>
            </a:r>
            <a:r>
              <a:rPr lang="de-DE" dirty="0"/>
              <a:t> Lesezuverlässigkeit geboten ist</a:t>
            </a:r>
          </a:p>
          <a:p>
            <a:pPr marL="0" indent="0">
              <a:buNone/>
            </a:pPr>
            <a:r>
              <a:rPr lang="de-DE" dirty="0">
                <a:sym typeface="Wingdings" panose="05000000000000000000" pitchFamily="2" charset="2"/>
              </a:rPr>
              <a:t> Überlegung ob eine Erkennung und Positionsbestimmung mit PN532 ausreichend ist</a:t>
            </a:r>
            <a:endParaRPr lang="de-DE" dirty="0"/>
          </a:p>
          <a:p>
            <a:endParaRPr lang="de-DE" dirty="0"/>
          </a:p>
        </p:txBody>
      </p:sp>
      <p:graphicFrame>
        <p:nvGraphicFramePr>
          <p:cNvPr id="10" name="Tabelle 9">
            <a:extLst>
              <a:ext uri="{FF2B5EF4-FFF2-40B4-BE49-F238E27FC236}">
                <a16:creationId xmlns:a16="http://schemas.microsoft.com/office/drawing/2014/main" id="{BCFBD766-176F-81B9-A9AD-456369F07D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2400804"/>
              </p:ext>
            </p:extLst>
          </p:nvPr>
        </p:nvGraphicFramePr>
        <p:xfrm>
          <a:off x="5519577" y="2195078"/>
          <a:ext cx="6535575" cy="293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6840">
                  <a:extLst>
                    <a:ext uri="{9D8B030D-6E8A-4147-A177-3AD203B41FA5}">
                      <a16:colId xmlns:a16="http://schemas.microsoft.com/office/drawing/2014/main" val="431633240"/>
                    </a:ext>
                  </a:extLst>
                </a:gridCol>
                <a:gridCol w="1866122">
                  <a:extLst>
                    <a:ext uri="{9D8B030D-6E8A-4147-A177-3AD203B41FA5}">
                      <a16:colId xmlns:a16="http://schemas.microsoft.com/office/drawing/2014/main" val="1140516575"/>
                    </a:ext>
                  </a:extLst>
                </a:gridCol>
                <a:gridCol w="2472613">
                  <a:extLst>
                    <a:ext uri="{9D8B030D-6E8A-4147-A177-3AD203B41FA5}">
                      <a16:colId xmlns:a16="http://schemas.microsoft.com/office/drawing/2014/main" val="4185192378"/>
                    </a:ext>
                  </a:extLst>
                </a:gridCol>
              </a:tblGrid>
              <a:tr h="268571">
                <a:tc>
                  <a:txBody>
                    <a:bodyPr/>
                    <a:lstStyle/>
                    <a:p>
                      <a:r>
                        <a:rPr lang="de-DE" dirty="0"/>
                        <a:t>Eigenschaft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PN532 und NTAG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RF300 und RF340T (Amberg </a:t>
                      </a:r>
                      <a:r>
                        <a:rPr lang="de-DE" dirty="0">
                          <a:sym typeface="Wingdings" panose="05000000000000000000" pitchFamily="2" charset="2"/>
                        </a:rPr>
                        <a:t> 60 Lesegeräte</a:t>
                      </a:r>
                      <a:r>
                        <a:rPr lang="de-DE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84461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Max. Transferrate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424 </a:t>
                      </a:r>
                      <a:r>
                        <a:rPr lang="de-DE" dirty="0" err="1"/>
                        <a:t>kbit</a:t>
                      </a:r>
                      <a:r>
                        <a:rPr lang="de-DE" dirty="0"/>
                        <a:t>/s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Bis zu 848 </a:t>
                      </a:r>
                      <a:r>
                        <a:rPr lang="de-DE" dirty="0" err="1"/>
                        <a:t>kbit</a:t>
                      </a:r>
                      <a:r>
                        <a:rPr lang="de-DE" dirty="0"/>
                        <a:t>/s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61442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Schreib- /Lesekontrolle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Kaum vorhanden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Fehlererkennung, Wiederholung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32437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Nutzdaten zu Bandgeschwindigkeit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8000Byte/s bei 16m/min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15518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Befestigung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Am Produkt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Am Werkstückträger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76634"/>
                  </a:ext>
                </a:extLst>
              </a:tr>
            </a:tbl>
          </a:graphicData>
        </a:graphic>
      </p:graphicFrame>
      <p:sp>
        <p:nvSpPr>
          <p:cNvPr id="12" name="Textfeld 11">
            <a:extLst>
              <a:ext uri="{FF2B5EF4-FFF2-40B4-BE49-F238E27FC236}">
                <a16:creationId xmlns:a16="http://schemas.microsoft.com/office/drawing/2014/main" id="{047AB04E-4DFE-0B57-8C3D-DE46B2829F21}"/>
              </a:ext>
            </a:extLst>
          </p:cNvPr>
          <p:cNvSpPr txBox="1"/>
          <p:nvPr/>
        </p:nvSpPr>
        <p:spPr>
          <a:xfrm>
            <a:off x="5519577" y="5569906"/>
            <a:ext cx="65355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400" dirty="0"/>
              <a:t>https://www.rfidjournal.com/wp-content/uploads/2019/07/363.pdf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00D9CAA4-1914-0BE6-62B0-CD16D895E697}"/>
              </a:ext>
            </a:extLst>
          </p:cNvPr>
          <p:cNvSpPr txBox="1"/>
          <p:nvPr/>
        </p:nvSpPr>
        <p:spPr>
          <a:xfrm>
            <a:off x="5519577" y="5200574"/>
            <a:ext cx="65355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dirty="0"/>
              <a:t>Tab.4: Vergleich zwischen NXP- und Siemens-System</a:t>
            </a:r>
          </a:p>
        </p:txBody>
      </p:sp>
    </p:spTree>
    <p:extLst>
      <p:ext uri="{BB962C8B-B14F-4D97-AF65-F5344CB8AC3E}">
        <p14:creationId xmlns:p14="http://schemas.microsoft.com/office/powerpoint/2010/main" val="8407337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38BAD4-B25F-0FF6-585B-3F63DFB2E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/>
              <a:t>Haupt-SPS-Upgrade am Bandumlaufsystem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DFF01F8-AA83-25F4-E62B-A567870B8F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2885" y="2292156"/>
            <a:ext cx="6346371" cy="4351338"/>
          </a:xfrm>
        </p:spPr>
        <p:txBody>
          <a:bodyPr/>
          <a:lstStyle/>
          <a:p>
            <a:r>
              <a:rPr lang="de-DE" dirty="0"/>
              <a:t>derzeitiges Programm mit TIA-Portal V15.1 beschrieben</a:t>
            </a:r>
          </a:p>
          <a:p>
            <a:pPr marL="0" indent="0">
              <a:buNone/>
            </a:pPr>
            <a:r>
              <a:rPr lang="de-DE" dirty="0">
                <a:sym typeface="Wingdings" panose="05000000000000000000" pitchFamily="2" charset="2"/>
              </a:rPr>
              <a:t> </a:t>
            </a:r>
            <a:r>
              <a:rPr lang="de-DE" dirty="0"/>
              <a:t>Keine Unterstützung für die MQTT-Bibliothek</a:t>
            </a:r>
          </a:p>
          <a:p>
            <a:r>
              <a:rPr lang="de-DE" dirty="0"/>
              <a:t>TIA Portal V18 bietet „LMQTT“ </a:t>
            </a:r>
          </a:p>
          <a:p>
            <a:r>
              <a:rPr lang="de-DE" dirty="0"/>
              <a:t>Steuerung mit NFC und MQTT wäre möglich</a:t>
            </a:r>
          </a:p>
        </p:txBody>
      </p:sp>
      <p:pic>
        <p:nvPicPr>
          <p:cNvPr id="6" name="Inhaltsplatzhalter 4">
            <a:extLst>
              <a:ext uri="{FF2B5EF4-FFF2-40B4-BE49-F238E27FC236}">
                <a16:creationId xmlns:a16="http://schemas.microsoft.com/office/drawing/2014/main" id="{7B9D1742-BC3C-71A2-B581-3CD531BA8F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0873" y="1494745"/>
            <a:ext cx="3355152" cy="4351338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F43C7A4F-D013-274F-2B92-61E526A76E79}"/>
              </a:ext>
            </a:extLst>
          </p:cNvPr>
          <p:cNvSpPr txBox="1"/>
          <p:nvPr/>
        </p:nvSpPr>
        <p:spPr>
          <a:xfrm>
            <a:off x="6417128" y="6262042"/>
            <a:ext cx="60975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dirty="0"/>
              <a:t>https://support.industry.siemens.com/cs/document/109780503/bibliotheken-f%C3%BCr-kommunikation-f%C3%BCr-simatic-controller?dti=0&amp;lc=de-DE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E0853221-66A2-4574-4804-0B7AC772613E}"/>
              </a:ext>
            </a:extLst>
          </p:cNvPr>
          <p:cNvSpPr txBox="1"/>
          <p:nvPr/>
        </p:nvSpPr>
        <p:spPr>
          <a:xfrm>
            <a:off x="6351814" y="5807529"/>
            <a:ext cx="6097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dirty="0"/>
              <a:t>Abb.4: MQTT-Block im TIA-Portal unter „Libraries“ </a:t>
            </a:r>
          </a:p>
        </p:txBody>
      </p:sp>
    </p:spTree>
    <p:extLst>
      <p:ext uri="{BB962C8B-B14F-4D97-AF65-F5344CB8AC3E}">
        <p14:creationId xmlns:p14="http://schemas.microsoft.com/office/powerpoint/2010/main" val="7510877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C50B17-7F4A-048E-B3CB-457E9F16C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/>
              <a:t>Quellen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CB2860F-CDF3-7811-2973-3C877CB26C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1800" dirty="0"/>
              <a:t>https://support.industry.siemens.com/cs/document/109780503/bibliotheken-f%C3%BCr-kommunikation-f%C3%BCr-simatic-controller ?dti=0&amp;lc=de-DE [Zugriff: 22.05.2025]</a:t>
            </a:r>
          </a:p>
          <a:p>
            <a:r>
              <a:rPr lang="de-DE" sz="1800" dirty="0"/>
              <a:t>https://www.rfidjournal.com/wp-content/uploads/2019/07/363.pdf [Zugriff: 14.06.2025]</a:t>
            </a:r>
          </a:p>
          <a:p>
            <a:r>
              <a:rPr lang="de-DE" sz="1800" dirty="0"/>
              <a:t>http://rfid-handbook.de/downloads/G6E_20120413_212413155-24_978-3-446-42992-5_Leseprobe.pdf [Zugriff: 18.05.2025]</a:t>
            </a:r>
          </a:p>
        </p:txBody>
      </p:sp>
    </p:spTree>
    <p:extLst>
      <p:ext uri="{BB962C8B-B14F-4D97-AF65-F5344CB8AC3E}">
        <p14:creationId xmlns:p14="http://schemas.microsoft.com/office/powerpoint/2010/main" val="34365721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5DDF71-5F2E-0091-677D-CFFF878BC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/>
              <a:t>Anhang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6EB5BF3-8E05-ADCB-B145-BFF757F082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Username Raspberry Pi: </a:t>
            </a:r>
            <a:r>
              <a:rPr lang="de-DE" dirty="0" err="1"/>
              <a:t>ritzpi</a:t>
            </a:r>
            <a:endParaRPr lang="de-DE" dirty="0"/>
          </a:p>
          <a:p>
            <a:r>
              <a:rPr lang="de-DE" dirty="0"/>
              <a:t>Passwort Raspberry Pi: </a:t>
            </a:r>
            <a:r>
              <a:rPr lang="de-DE" dirty="0" err="1"/>
              <a:t>njkjjm</a:t>
            </a:r>
            <a:endParaRPr lang="de-DE" dirty="0"/>
          </a:p>
          <a:p>
            <a:r>
              <a:rPr lang="de-DE" dirty="0"/>
              <a:t>SSID Access-Point Raspberry Pi: </a:t>
            </a:r>
            <a:r>
              <a:rPr lang="de-DE" dirty="0" err="1"/>
              <a:t>rfid_ritz_access_point</a:t>
            </a:r>
            <a:endParaRPr lang="de-DE" dirty="0"/>
          </a:p>
          <a:p>
            <a:r>
              <a:rPr lang="de-DE" dirty="0"/>
              <a:t>Passwort Access-Point Raspberry Pi: rfid32_connect </a:t>
            </a:r>
          </a:p>
        </p:txBody>
      </p:sp>
    </p:spTree>
    <p:extLst>
      <p:ext uri="{BB962C8B-B14F-4D97-AF65-F5344CB8AC3E}">
        <p14:creationId xmlns:p14="http://schemas.microsoft.com/office/powerpoint/2010/main" val="28275271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DE881BD-C347-4E28-E931-52E13B64F6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/>
              <a:t>Gliederung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8255CCD-16F4-FE64-A851-7CDAE5E951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de-DE" dirty="0"/>
              <a:t>Anforderungen und Ziel des Aufbaus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/>
              <a:t>Zugrundeliegende NFC-Technologie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/>
              <a:t>Systemarchitektur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/>
              <a:t>Softwaredesign auf den Controllern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/>
              <a:t>Softwaredesign in Node-</a:t>
            </a:r>
            <a:r>
              <a:rPr lang="de-DE" dirty="0" err="1"/>
              <a:t>Red</a:t>
            </a:r>
            <a:endParaRPr lang="de-DE" dirty="0"/>
          </a:p>
          <a:p>
            <a:pPr marL="514350" indent="-514350">
              <a:buFont typeface="+mj-lt"/>
              <a:buAutoNum type="arabicPeriod"/>
            </a:pPr>
            <a:r>
              <a:rPr lang="de-DE" dirty="0"/>
              <a:t>Ergebnisse 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/>
              <a:t>Ausblick</a:t>
            </a:r>
          </a:p>
        </p:txBody>
      </p:sp>
    </p:spTree>
    <p:extLst>
      <p:ext uri="{BB962C8B-B14F-4D97-AF65-F5344CB8AC3E}">
        <p14:creationId xmlns:p14="http://schemas.microsoft.com/office/powerpoint/2010/main" val="19007589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5393E8-74BD-2F48-D43A-425BCB201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/>
              <a:t>1. Anforderungen und Ziel des Aufbaus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46E95CE-979C-BD71-1A9C-55AC30C825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u="sng" dirty="0"/>
              <a:t>Ziel:</a:t>
            </a:r>
            <a:r>
              <a:rPr lang="de-DE" dirty="0"/>
              <a:t> NFC-System, das eine vollautomatische Zustands- und Positions-Bestimmung und –Beschreibung von Produkten auf einer Fertigungskette ermöglicht</a:t>
            </a:r>
          </a:p>
          <a:p>
            <a:endParaRPr lang="de-DE" dirty="0"/>
          </a:p>
          <a:p>
            <a:pPr marL="0" indent="0">
              <a:buNone/>
            </a:pPr>
            <a:r>
              <a:rPr lang="de-DE" dirty="0">
                <a:sym typeface="Wingdings" panose="05000000000000000000" pitchFamily="2" charset="2"/>
              </a:rPr>
              <a:t> Einteilung in funktionale und nichtfunktionale Anforderungen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64294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35D88F8-8D26-905F-E37A-2202CB895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de-DE" b="1" dirty="0"/>
              <a:t>Funktionale und nicht-funktionale Anforderungen</a:t>
            </a:r>
          </a:p>
        </p:txBody>
      </p:sp>
      <p:graphicFrame>
        <p:nvGraphicFramePr>
          <p:cNvPr id="4" name="Inhaltsplatzhalter 3">
            <a:extLst>
              <a:ext uri="{FF2B5EF4-FFF2-40B4-BE49-F238E27FC236}">
                <a16:creationId xmlns:a16="http://schemas.microsoft.com/office/drawing/2014/main" id="{6A5AD26C-E459-A4C8-7ACD-31F66053286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29122170"/>
              </p:ext>
            </p:extLst>
          </p:nvPr>
        </p:nvGraphicFramePr>
        <p:xfrm>
          <a:off x="838200" y="1405353"/>
          <a:ext cx="10515600" cy="4302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2762180667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4149477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Funktionale Anforderungen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Nicht-funktionale Anforderungen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15352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Der Anwender soll über die Position und den Zustand der Produkte auf dem Bandumlaufsystem informiert werden können.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Die Kommunikation von Informationen von und zu den NFC Lesegeräten soll über ein leichtgewichtiges Netzwerkprotokoll erfolgen.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05381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Über vier NFC-Lesegeräte sollen die Position und die Zustände der Produkte ermittelt und geschrieben werden können.</a:t>
                      </a:r>
                    </a:p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Die Netzwerkkommunikation sollte drahtlos funktionieren.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6573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Die Produkte sollen einen NFC-Tag mit allen relevanten Zustandsinformationen und der eindeutigen Identifikationsnummer tragen.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Das Tracking-System soll über eine Anbindung zu einer SPS verfügen.</a:t>
                      </a:r>
                    </a:p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29448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(Das Bandumlaufsystem soll basierend auf den Produktzuständen gesteuert werden können.)</a:t>
                      </a:r>
                      <a:endParaRPr lang="de-DE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Die Software der Mikrocontroller soll generisch aufgebaut sein und logische Erweiterungen ermöglichen.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954672"/>
                  </a:ext>
                </a:extLst>
              </a:tr>
            </a:tbl>
          </a:graphicData>
        </a:graphic>
      </p:graphicFrame>
      <p:sp>
        <p:nvSpPr>
          <p:cNvPr id="5" name="Textfeld 4">
            <a:extLst>
              <a:ext uri="{FF2B5EF4-FFF2-40B4-BE49-F238E27FC236}">
                <a16:creationId xmlns:a16="http://schemas.microsoft.com/office/drawing/2014/main" id="{70AAE982-C8AA-FEF5-14AB-3AA157A27575}"/>
              </a:ext>
            </a:extLst>
          </p:cNvPr>
          <p:cNvSpPr txBox="1"/>
          <p:nvPr/>
        </p:nvSpPr>
        <p:spPr>
          <a:xfrm>
            <a:off x="3337905" y="5983584"/>
            <a:ext cx="55161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Tab.1: Funktionale- und nicht funktionale Anforderungen</a:t>
            </a:r>
          </a:p>
        </p:txBody>
      </p:sp>
    </p:spTree>
    <p:extLst>
      <p:ext uri="{BB962C8B-B14F-4D97-AF65-F5344CB8AC3E}">
        <p14:creationId xmlns:p14="http://schemas.microsoft.com/office/powerpoint/2010/main" val="31356276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32D7593-BAD9-F8D1-11D8-E51D0E31E8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/>
              <a:t>2. Zugrundeliegende NFC-Technologie</a:t>
            </a:r>
          </a:p>
        </p:txBody>
      </p:sp>
      <p:graphicFrame>
        <p:nvGraphicFramePr>
          <p:cNvPr id="4" name="Inhaltsplatzhalter 3">
            <a:extLst>
              <a:ext uri="{FF2B5EF4-FFF2-40B4-BE49-F238E27FC236}">
                <a16:creationId xmlns:a16="http://schemas.microsoft.com/office/drawing/2014/main" id="{16CF2CB1-5B17-428A-A3D6-B0DEC96AAD3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37696539"/>
              </p:ext>
            </p:extLst>
          </p:nvPr>
        </p:nvGraphicFramePr>
        <p:xfrm>
          <a:off x="1269586" y="2439963"/>
          <a:ext cx="9865569" cy="293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67750">
                  <a:extLst>
                    <a:ext uri="{9D8B030D-6E8A-4147-A177-3AD203B41FA5}">
                      <a16:colId xmlns:a16="http://schemas.microsoft.com/office/drawing/2014/main" val="481847671"/>
                    </a:ext>
                  </a:extLst>
                </a:gridCol>
                <a:gridCol w="3579876">
                  <a:extLst>
                    <a:ext uri="{9D8B030D-6E8A-4147-A177-3AD203B41FA5}">
                      <a16:colId xmlns:a16="http://schemas.microsoft.com/office/drawing/2014/main" val="605206756"/>
                    </a:ext>
                  </a:extLst>
                </a:gridCol>
                <a:gridCol w="3717943">
                  <a:extLst>
                    <a:ext uri="{9D8B030D-6E8A-4147-A177-3AD203B41FA5}">
                      <a16:colId xmlns:a16="http://schemas.microsoft.com/office/drawing/2014/main" val="21939340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Eigenschaft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NFC (</a:t>
                      </a:r>
                      <a:r>
                        <a:rPr lang="de-DE" dirty="0" err="1"/>
                        <a:t>Near</a:t>
                      </a:r>
                      <a:r>
                        <a:rPr lang="de-DE" dirty="0"/>
                        <a:t>-Field-Communication)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RFID (Radio </a:t>
                      </a:r>
                      <a:r>
                        <a:rPr lang="de-DE" dirty="0" err="1"/>
                        <a:t>Frequency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Identification</a:t>
                      </a:r>
                      <a:r>
                        <a:rPr lang="de-DE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86797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Frequenzbereich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HF (13,56 MHz)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Verschiedene Bereiche: LF (125-134 kHz), </a:t>
                      </a:r>
                    </a:p>
                    <a:p>
                      <a:r>
                        <a:rPr lang="de-DE" dirty="0"/>
                        <a:t>HF (13,56 MHz), UHF (860-960 MHz)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29916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Kommunikationsrichtung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Bidirektional (Peer-To-Peer möglich)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In der Regel unidirektional (Reader zu Tag)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55438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Reichweite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0-10cm Reichweite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Bis zu mehreren Metern (je nach Frequenz)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85650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Typische Anwendungen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Mobile-Payment/ Zugangskontrolle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Lagerlogistik/ Tierkennzeichnung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2327831"/>
                  </a:ext>
                </a:extLst>
              </a:tr>
            </a:tbl>
          </a:graphicData>
        </a:graphic>
      </p:graphicFrame>
      <p:sp>
        <p:nvSpPr>
          <p:cNvPr id="5" name="Textfeld 4">
            <a:extLst>
              <a:ext uri="{FF2B5EF4-FFF2-40B4-BE49-F238E27FC236}">
                <a16:creationId xmlns:a16="http://schemas.microsoft.com/office/drawing/2014/main" id="{F08042A8-893D-7525-4ED9-68B2B5D118BD}"/>
              </a:ext>
            </a:extLst>
          </p:cNvPr>
          <p:cNvSpPr txBox="1"/>
          <p:nvPr/>
        </p:nvSpPr>
        <p:spPr>
          <a:xfrm>
            <a:off x="4145145" y="5746486"/>
            <a:ext cx="3901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Tab.2: Vergleich zwischen RFID und NFC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FDAFC2C-B919-B9FA-8328-B47763E0F393}"/>
              </a:ext>
            </a:extLst>
          </p:cNvPr>
          <p:cNvSpPr txBox="1"/>
          <p:nvPr/>
        </p:nvSpPr>
        <p:spPr>
          <a:xfrm>
            <a:off x="1269586" y="6125478"/>
            <a:ext cx="965282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400" dirty="0"/>
              <a:t>http://rfid-handbook.de/downloads/G6E_20120413_212413155-24_978-3-446-42992-5_Leseprobe.pdf</a:t>
            </a:r>
          </a:p>
        </p:txBody>
      </p:sp>
    </p:spTree>
    <p:extLst>
      <p:ext uri="{BB962C8B-B14F-4D97-AF65-F5344CB8AC3E}">
        <p14:creationId xmlns:p14="http://schemas.microsoft.com/office/powerpoint/2010/main" val="1411611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C68E995-A761-1C11-6585-5B8277DB3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/>
              <a:t>3. Systemarchitektur</a:t>
            </a:r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373C9E7B-1FD1-8186-D371-64F481C28B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3310" y="1482048"/>
            <a:ext cx="7905380" cy="4805553"/>
          </a:xfr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523FA287-FC46-89C3-3CCF-DD265E756A67}"/>
              </a:ext>
            </a:extLst>
          </p:cNvPr>
          <p:cNvSpPr txBox="1"/>
          <p:nvPr/>
        </p:nvSpPr>
        <p:spPr>
          <a:xfrm>
            <a:off x="2127380" y="6492875"/>
            <a:ext cx="7959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Abb. 1: Organisation der Hardwarekomponenten </a:t>
            </a:r>
          </a:p>
        </p:txBody>
      </p:sp>
    </p:spTree>
    <p:extLst>
      <p:ext uri="{BB962C8B-B14F-4D97-AF65-F5344CB8AC3E}">
        <p14:creationId xmlns:p14="http://schemas.microsoft.com/office/powerpoint/2010/main" val="10986045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3E64BF-9313-6729-A0C7-8F48182B3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/>
              <a:t>4. Softwaredesign auf den Controllern</a:t>
            </a:r>
          </a:p>
        </p:txBody>
      </p:sp>
      <p:pic>
        <p:nvPicPr>
          <p:cNvPr id="4" name="kept">
            <a:hlinkClick r:id="" action="ppaction://media"/>
            <a:extLst>
              <a:ext uri="{FF2B5EF4-FFF2-40B4-BE49-F238E27FC236}">
                <a16:creationId xmlns:a16="http://schemas.microsoft.com/office/drawing/2014/main" id="{04BEC818-A3A7-1751-3501-A379B4C7514B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667914" y="2163982"/>
            <a:ext cx="6892504" cy="3443287"/>
          </a:xfr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BF77F528-D51B-2984-1CCA-9ADE09FCAEC5}"/>
              </a:ext>
            </a:extLst>
          </p:cNvPr>
          <p:cNvSpPr txBox="1"/>
          <p:nvPr/>
        </p:nvSpPr>
        <p:spPr>
          <a:xfrm>
            <a:off x="4282751" y="5783705"/>
            <a:ext cx="76628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Rec.1: Erkennung eines Tags mit Schlussnachricht über MQTT 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A835A4EB-A9A6-A761-92DD-ADC8600C53E4}"/>
              </a:ext>
            </a:extLst>
          </p:cNvPr>
          <p:cNvSpPr txBox="1"/>
          <p:nvPr/>
        </p:nvSpPr>
        <p:spPr>
          <a:xfrm>
            <a:off x="550506" y="2163982"/>
            <a:ext cx="316307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u="sng" dirty="0"/>
              <a:t>Setup:</a:t>
            </a:r>
            <a:r>
              <a:rPr lang="de-DE" dirty="0"/>
              <a:t> Verbindung der Station über den WiFi und MQTT-Client zum Raspberry Pi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Verbindung zum Lesegerät über SPI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u="sng" dirty="0"/>
              <a:t>Loop: </a:t>
            </a:r>
            <a:r>
              <a:rPr lang="de-DE" dirty="0"/>
              <a:t>Senden einer Nachricht bei Erkennung eines Tags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Senden einer weiteren Nachricht wenn der Tag lange genug im Empfangsbereich war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04077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33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AF0F69-14EE-44A8-227B-97FBCDF3C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/>
              <a:t>Erkennung ohne Erreichen des Grenzwertes</a:t>
            </a:r>
          </a:p>
        </p:txBody>
      </p:sp>
      <p:pic>
        <p:nvPicPr>
          <p:cNvPr id="7" name="no_detach">
            <a:hlinkClick r:id="" action="ppaction://media"/>
            <a:extLst>
              <a:ext uri="{FF2B5EF4-FFF2-40B4-BE49-F238E27FC236}">
                <a16:creationId xmlns:a16="http://schemas.microsoft.com/office/drawing/2014/main" id="{B0533A0C-37E4-F739-3DAD-6750E06A1B3B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660868" y="2141907"/>
            <a:ext cx="6692932" cy="3775075"/>
          </a:xfr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227981A2-3E84-4552-1B61-5346ED733760}"/>
              </a:ext>
            </a:extLst>
          </p:cNvPr>
          <p:cNvSpPr txBox="1"/>
          <p:nvPr/>
        </p:nvSpPr>
        <p:spPr>
          <a:xfrm>
            <a:off x="3940337" y="5916982"/>
            <a:ext cx="76628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Rec.2: Erkennung eines Tags ohne Schlussnachricht über MQTT 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6B0DA389-5899-83E0-D094-70462A28B12B}"/>
              </a:ext>
            </a:extLst>
          </p:cNvPr>
          <p:cNvSpPr txBox="1"/>
          <p:nvPr/>
        </p:nvSpPr>
        <p:spPr>
          <a:xfrm>
            <a:off x="569167" y="2690336"/>
            <a:ext cx="298579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Ein Tag wird erkannt, ist jedoch nicht lange genug im Empfangsbereich und es wird sofort nach weiteren Tags gesucht </a:t>
            </a:r>
          </a:p>
        </p:txBody>
      </p:sp>
    </p:spTree>
    <p:extLst>
      <p:ext uri="{BB962C8B-B14F-4D97-AF65-F5344CB8AC3E}">
        <p14:creationId xmlns:p14="http://schemas.microsoft.com/office/powerpoint/2010/main" val="3615833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51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6D8C7CE-36CF-1B4E-1DDB-8AAC4B564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de-DE" b="1" dirty="0"/>
              <a:t>Schreibvorgang bei Empfang einer MQTT-Nachricht</a:t>
            </a:r>
          </a:p>
        </p:txBody>
      </p:sp>
      <p:pic>
        <p:nvPicPr>
          <p:cNvPr id="4" name="mqtt">
            <a:hlinkClick r:id="" action="ppaction://media"/>
            <a:extLst>
              <a:ext uri="{FF2B5EF4-FFF2-40B4-BE49-F238E27FC236}">
                <a16:creationId xmlns:a16="http://schemas.microsoft.com/office/drawing/2014/main" id="{DD132088-BCEA-6A8A-2178-45061CB8F383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203085" y="1931913"/>
            <a:ext cx="7662830" cy="3688764"/>
          </a:xfr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5B9B47B2-4C93-332A-5C92-1E2BF3F41535}"/>
              </a:ext>
            </a:extLst>
          </p:cNvPr>
          <p:cNvSpPr txBox="1"/>
          <p:nvPr/>
        </p:nvSpPr>
        <p:spPr>
          <a:xfrm>
            <a:off x="559837" y="2505214"/>
            <a:ext cx="298579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Erhalt einer MQTT Nachricht, während ein Tag erkannt wird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Neuer Zustand wird sofort auf den Tag geschrieben, falls dieser im Erkennungsbereich liegt</a:t>
            </a:r>
          </a:p>
          <a:p>
            <a:r>
              <a:rPr lang="de-DE" dirty="0">
                <a:sym typeface="Wingdings" panose="05000000000000000000" pitchFamily="2" charset="2"/>
              </a:rPr>
              <a:t> Ausnutzung des zweiten Sendens über MQTT mit neuem Zustand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752EA9E6-44B5-A1F6-B339-504C6B5674B6}"/>
              </a:ext>
            </a:extLst>
          </p:cNvPr>
          <p:cNvSpPr txBox="1"/>
          <p:nvPr/>
        </p:nvSpPr>
        <p:spPr>
          <a:xfrm>
            <a:off x="3837036" y="5861903"/>
            <a:ext cx="76628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Rec.3: Erkennung eines Tags und Empfang + Schreiben einer MQTT Nachricht</a:t>
            </a:r>
          </a:p>
        </p:txBody>
      </p:sp>
    </p:spTree>
    <p:extLst>
      <p:ext uri="{BB962C8B-B14F-4D97-AF65-F5344CB8AC3E}">
        <p14:creationId xmlns:p14="http://schemas.microsoft.com/office/powerpoint/2010/main" val="1040015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09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934</Words>
  <Application>Microsoft Office PowerPoint</Application>
  <PresentationFormat>Breitbild</PresentationFormat>
  <Paragraphs>145</Paragraphs>
  <Slides>17</Slides>
  <Notes>0</Notes>
  <HiddenSlides>0</HiddenSlides>
  <MMClips>3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17</vt:i4>
      </vt:variant>
    </vt:vector>
  </HeadingPairs>
  <TitlesOfParts>
    <vt:vector size="22" baseType="lpstr">
      <vt:lpstr>Arial</vt:lpstr>
      <vt:lpstr>Calibri</vt:lpstr>
      <vt:lpstr>Calibri Light</vt:lpstr>
      <vt:lpstr>Wingdings</vt:lpstr>
      <vt:lpstr>Office</vt:lpstr>
      <vt:lpstr>Implementierung eines NFC-Tracking-Systems</vt:lpstr>
      <vt:lpstr>Gliederung</vt:lpstr>
      <vt:lpstr>1. Anforderungen und Ziel des Aufbaus</vt:lpstr>
      <vt:lpstr>Funktionale und nicht-funktionale Anforderungen</vt:lpstr>
      <vt:lpstr>2. Zugrundeliegende NFC-Technologie</vt:lpstr>
      <vt:lpstr>3. Systemarchitektur</vt:lpstr>
      <vt:lpstr>4. Softwaredesign auf den Controllern</vt:lpstr>
      <vt:lpstr>Erkennung ohne Erreichen des Grenzwertes</vt:lpstr>
      <vt:lpstr>Schreibvorgang bei Empfang einer MQTT-Nachricht</vt:lpstr>
      <vt:lpstr>Speicheraufteilung und Zustandsdefinition</vt:lpstr>
      <vt:lpstr>5. Softwaredesign in Node-Red</vt:lpstr>
      <vt:lpstr>Design des Dashboards</vt:lpstr>
      <vt:lpstr>6. Ergebnisse</vt:lpstr>
      <vt:lpstr>7. Ausblick</vt:lpstr>
      <vt:lpstr>Haupt-SPS-Upgrade am Bandumlaufsystem</vt:lpstr>
      <vt:lpstr>Quellen</vt:lpstr>
      <vt:lpstr>Anhang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Kilian Röper</dc:creator>
  <cp:lastModifiedBy>Kilian Röper</cp:lastModifiedBy>
  <cp:revision>5</cp:revision>
  <dcterms:created xsi:type="dcterms:W3CDTF">2025-06-14T09:01:21Z</dcterms:created>
  <dcterms:modified xsi:type="dcterms:W3CDTF">2025-06-15T20:55:42Z</dcterms:modified>
</cp:coreProperties>
</file>